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s/comment1.xml" ContentType="application/vnd.openxmlformats-officedocument.presentationml.comments+xml"/>
  <Override PartName="/ppt/slides/slide9.xml" ContentType="application/vnd.openxmlformats-officedocument.presentationml.slide+xml"/>
  <Override PartName="/ppt/comments/comment2.xml" ContentType="application/vnd.openxmlformats-officedocument.presentationml.comment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7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17339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6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rge Mendes de Jesus" initials="JMdJ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508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comments" Target="comments/comment1.xml"/><Relationship Id="rId17" Type="http://schemas.openxmlformats.org/officeDocument/2006/relationships/slide" Target="slides/slide9.xml"/><Relationship Id="rId18" Type="http://schemas.openxmlformats.org/officeDocument/2006/relationships/comments" Target="comments/comment2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/Relationships>
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5-09T05:43:54.183" idx="1">
    <p:pos x="8533" y="767"/>
    <p:text>Maybe titles in bold?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5-09T05:46:05.841" idx="2">
    <p:pos x="8533" y="767"/>
    <p:text>Add examples of OGC services?  Add logos?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.png>
</file>

<file path=ppt/media/image2.tif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733973" latinLnBrk="0">
      <a:defRPr sz="3400">
        <a:latin typeface="+mn-lt"/>
        <a:ea typeface="+mn-ea"/>
        <a:cs typeface="+mn-cs"/>
        <a:sym typeface="Helvetica Neue"/>
      </a:defRPr>
    </a:lvl1pPr>
    <a:lvl2pPr indent="228600" defTabSz="1733973" latinLnBrk="0">
      <a:defRPr sz="3400">
        <a:latin typeface="+mn-lt"/>
        <a:ea typeface="+mn-ea"/>
        <a:cs typeface="+mn-cs"/>
        <a:sym typeface="Helvetica Neue"/>
      </a:defRPr>
    </a:lvl2pPr>
    <a:lvl3pPr indent="457200" defTabSz="1733973" latinLnBrk="0">
      <a:defRPr sz="3400">
        <a:latin typeface="+mn-lt"/>
        <a:ea typeface="+mn-ea"/>
        <a:cs typeface="+mn-cs"/>
        <a:sym typeface="Helvetica Neue"/>
      </a:defRPr>
    </a:lvl3pPr>
    <a:lvl4pPr indent="685800" defTabSz="1733973" latinLnBrk="0">
      <a:defRPr sz="3400">
        <a:latin typeface="+mn-lt"/>
        <a:ea typeface="+mn-ea"/>
        <a:cs typeface="+mn-cs"/>
        <a:sym typeface="Helvetica Neue"/>
      </a:defRPr>
    </a:lvl4pPr>
    <a:lvl5pPr indent="914400" defTabSz="1733973" latinLnBrk="0">
      <a:defRPr sz="3400">
        <a:latin typeface="+mn-lt"/>
        <a:ea typeface="+mn-ea"/>
        <a:cs typeface="+mn-cs"/>
        <a:sym typeface="Helvetica Neue"/>
      </a:defRPr>
    </a:lvl5pPr>
    <a:lvl6pPr indent="1143000" defTabSz="1733973" latinLnBrk="0">
      <a:defRPr sz="3400">
        <a:latin typeface="+mn-lt"/>
        <a:ea typeface="+mn-ea"/>
        <a:cs typeface="+mn-cs"/>
        <a:sym typeface="Helvetica Neue"/>
      </a:defRPr>
    </a:lvl6pPr>
    <a:lvl7pPr indent="1371600" defTabSz="1733973" latinLnBrk="0">
      <a:defRPr sz="3400">
        <a:latin typeface="+mn-lt"/>
        <a:ea typeface="+mn-ea"/>
        <a:cs typeface="+mn-cs"/>
        <a:sym typeface="Helvetica Neue"/>
      </a:defRPr>
    </a:lvl7pPr>
    <a:lvl8pPr indent="1600200" defTabSz="1733973" latinLnBrk="0">
      <a:defRPr sz="3400">
        <a:latin typeface="+mn-lt"/>
        <a:ea typeface="+mn-ea"/>
        <a:cs typeface="+mn-cs"/>
        <a:sym typeface="Helvetica Neue"/>
      </a:defRPr>
    </a:lvl8pPr>
    <a:lvl9pPr indent="1828800" defTabSz="1733973" latinLnBrk="0">
      <a:defRPr sz="34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xfrm>
            <a:off x="443306" y="2792355"/>
            <a:ext cx="12118188" cy="2792534"/>
          </a:xfrm>
          <a:prstGeom prst="rect">
            <a:avLst/>
          </a:prstGeom>
        </p:spPr>
        <p:txBody>
          <a:bodyPr/>
          <a:lstStyle>
            <a:lvl1pPr>
              <a:defRPr sz="226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Body Level One…"/>
          <p:cNvSpPr txBox="1"/>
          <p:nvPr>
            <p:ph type="body" sz="quarter" idx="1"/>
          </p:nvPr>
        </p:nvSpPr>
        <p:spPr>
          <a:xfrm>
            <a:off x="443306" y="5702364"/>
            <a:ext cx="12118188" cy="1850028"/>
          </a:xfrm>
          <a:prstGeom prst="rect">
            <a:avLst/>
          </a:prstGeom>
        </p:spPr>
        <p:txBody>
          <a:bodyPr/>
          <a:lstStyle>
            <a:lvl1pPr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3400"/>
            </a:lvl1pPr>
            <a:lvl2pPr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3400"/>
            </a:lvl2pPr>
            <a:lvl3pPr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■"/>
              <a:defRPr sz="3400"/>
            </a:lvl3pPr>
            <a:lvl4pPr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3400"/>
            </a:lvl4pPr>
            <a:lvl5pPr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"/>
          <p:cNvSpPr/>
          <p:nvPr/>
        </p:nvSpPr>
        <p:spPr>
          <a:xfrm>
            <a:off x="-15889" y="9402997"/>
            <a:ext cx="13036577" cy="358305"/>
          </a:xfrm>
          <a:prstGeom prst="rect">
            <a:avLst/>
          </a:prstGeom>
          <a:solidFill>
            <a:srgbClr val="0099CC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584200">
              <a:defRPr sz="3400">
                <a:solidFill>
                  <a:srgbClr val="00AAD6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pic>
        <p:nvPicPr>
          <p:cNvPr id="108" name="pasted-image.pdf" descr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9975" y="9500405"/>
            <a:ext cx="775532" cy="163490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Title Text"/>
          <p:cNvSpPr txBox="1"/>
          <p:nvPr>
            <p:ph type="title"/>
          </p:nvPr>
        </p:nvSpPr>
        <p:spPr>
          <a:xfrm>
            <a:off x="1892299" y="1409699"/>
            <a:ext cx="9220202" cy="1828801"/>
          </a:xfrm>
          <a:prstGeom prst="rect">
            <a:avLst/>
          </a:prstGeom>
        </p:spPr>
        <p:txBody>
          <a:bodyPr lIns="38100" tIns="38100" rIns="38100" bIns="38100" anchor="ctr"/>
          <a:lstStyle>
            <a:lvl1pPr defTabSz="584200">
              <a:defRPr cap="all" sz="68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0" name="Body Level One…"/>
          <p:cNvSpPr txBox="1"/>
          <p:nvPr>
            <p:ph type="body" sz="half" idx="1"/>
          </p:nvPr>
        </p:nvSpPr>
        <p:spPr>
          <a:xfrm>
            <a:off x="1892299" y="3267074"/>
            <a:ext cx="9220202" cy="4724402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498060" indent="-498060" algn="l" defTabSz="584200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4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1018760" indent="-498060" algn="l" defTabSz="584200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4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539460" indent="-498060" algn="l" defTabSz="584200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4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2060160" indent="-498060" algn="l" defTabSz="584200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4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580860" indent="-498060" algn="l" defTabSz="584200">
              <a:lnSpc>
                <a:spcPct val="120000"/>
              </a:lnSpc>
              <a:spcBef>
                <a:spcPts val="4600"/>
              </a:spcBef>
              <a:buSzPct val="82000"/>
              <a:buChar char="•"/>
              <a:defRPr sz="4400">
                <a:solidFill>
                  <a:srgbClr val="535353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6351586" y="8172450"/>
            <a:ext cx="292101" cy="304801"/>
          </a:xfrm>
          <a:prstGeom prst="rect">
            <a:avLst/>
          </a:prstGeom>
        </p:spPr>
        <p:txBody>
          <a:bodyPr lIns="38100" tIns="38100" rIns="38100" bIns="38100" anchor="t"/>
          <a:lstStyle>
            <a:lvl1pPr algn="ctr" defTabSz="584200">
              <a:defRPr sz="1600">
                <a:solidFill>
                  <a:srgbClr val="535353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43306" y="4278186"/>
            <a:ext cx="12118188" cy="1197228"/>
          </a:xfrm>
          <a:prstGeom prst="rect">
            <a:avLst/>
          </a:prstGeom>
        </p:spPr>
        <p:txBody>
          <a:bodyPr anchor="ctr"/>
          <a:lstStyle>
            <a:lvl1pPr>
              <a:defRPr sz="68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xfrm>
            <a:off x="443306" y="1852124"/>
            <a:ext cx="12118188" cy="814508"/>
          </a:xfrm>
          <a:prstGeom prst="rect">
            <a:avLst/>
          </a:prstGeom>
        </p:spPr>
        <p:txBody>
          <a:bodyPr anchor="t"/>
          <a:lstStyle>
            <a:lvl1pPr algn="l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xfrm>
            <a:off x="443306" y="2858275"/>
            <a:ext cx="12118188" cy="4858881"/>
          </a:xfrm>
          <a:prstGeom prst="rect">
            <a:avLst/>
          </a:prstGeom>
        </p:spPr>
        <p:txBody>
          <a:bodyPr/>
          <a:lstStyle>
            <a:lvl1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3400"/>
            </a:lvl1pPr>
            <a:lvl2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3400"/>
            </a:lvl2pPr>
            <a:lvl3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■"/>
              <a:defRPr sz="3400"/>
            </a:lvl3pPr>
            <a:lvl4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3400"/>
            </a:lvl4pPr>
            <a:lvl5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xfrm>
            <a:off x="443306" y="1852124"/>
            <a:ext cx="12118188" cy="814508"/>
          </a:xfrm>
          <a:prstGeom prst="rect">
            <a:avLst/>
          </a:prstGeom>
        </p:spPr>
        <p:txBody>
          <a:bodyPr anchor="t"/>
          <a:lstStyle>
            <a:lvl1pPr algn="l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443306" y="2858275"/>
            <a:ext cx="5688748" cy="4858881"/>
          </a:xfrm>
          <a:prstGeom prst="rect">
            <a:avLst/>
          </a:prstGeom>
        </p:spPr>
        <p:txBody>
          <a:bodyPr/>
          <a:lstStyle>
            <a:lvl1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2600"/>
            </a:lvl1pPr>
            <a:lvl2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2600"/>
            </a:lvl2pPr>
            <a:lvl3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■"/>
              <a:defRPr sz="2600"/>
            </a:lvl3pPr>
            <a:lvl4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2600"/>
            </a:lvl4pPr>
            <a:lvl5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2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 txBox="1"/>
          <p:nvPr>
            <p:ph type="body" sz="half" idx="13"/>
          </p:nvPr>
        </p:nvSpPr>
        <p:spPr>
          <a:xfrm>
            <a:off x="6872746" y="2858275"/>
            <a:ext cx="5688748" cy="4858881"/>
          </a:xfrm>
          <a:prstGeom prst="rect">
            <a:avLst/>
          </a:prstGeom>
        </p:spPr>
        <p:txBody>
          <a:bodyPr/>
          <a:lstStyle/>
          <a:p>
            <a: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26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43306" y="1852124"/>
            <a:ext cx="12118188" cy="814508"/>
          </a:xfrm>
          <a:prstGeom prst="rect">
            <a:avLst/>
          </a:prstGeom>
        </p:spPr>
        <p:txBody>
          <a:bodyPr anchor="t"/>
          <a:lstStyle>
            <a:lvl1pPr algn="l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443306" y="2009386"/>
            <a:ext cx="3993601" cy="1074774"/>
          </a:xfrm>
          <a:prstGeom prst="rect">
            <a:avLst/>
          </a:prstGeom>
        </p:spPr>
        <p:txBody>
          <a:bodyPr/>
          <a:lstStyle>
            <a:lvl1pPr algn="l"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443306" y="3195519"/>
            <a:ext cx="3993601" cy="4521815"/>
          </a:xfrm>
          <a:prstGeom prst="rect">
            <a:avLst/>
          </a:prstGeom>
        </p:spPr>
        <p:txBody>
          <a:bodyPr/>
          <a:lstStyle>
            <a:lvl1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2200"/>
            </a:lvl1pPr>
            <a:lvl2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2200"/>
            </a:lvl2pPr>
            <a:lvl3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■"/>
              <a:defRPr sz="2200"/>
            </a:lvl3pPr>
            <a:lvl4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2200"/>
            </a:lvl4pPr>
            <a:lvl5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○"/>
              <a:defRPr sz="2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Mai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697244" y="1859413"/>
            <a:ext cx="9056428" cy="5818027"/>
          </a:xfrm>
          <a:prstGeom prst="rect">
            <a:avLst/>
          </a:prstGeom>
        </p:spPr>
        <p:txBody>
          <a:bodyPr anchor="ctr"/>
          <a:lstStyle>
            <a:lvl1pPr algn="l">
              <a:defRPr sz="90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6502400" y="1219022"/>
            <a:ext cx="6502401" cy="73152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65023" tIns="65023" rIns="65023" bIns="65023" anchor="ctr"/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377599" y="2973048"/>
            <a:ext cx="5753175" cy="2108161"/>
          </a:xfrm>
          <a:prstGeom prst="rect">
            <a:avLst/>
          </a:prstGeom>
        </p:spPr>
        <p:txBody>
          <a:bodyPr/>
          <a:lstStyle>
            <a:lvl1pPr>
              <a:defRPr sz="78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377599" y="5205795"/>
            <a:ext cx="5753175" cy="1756588"/>
          </a:xfrm>
          <a:prstGeom prst="rect">
            <a:avLst/>
          </a:prstGeom>
        </p:spPr>
        <p:txBody>
          <a:bodyPr/>
          <a:lstStyle>
            <a:lvl1pPr>
              <a:defRPr sz="3800"/>
            </a:lvl1pPr>
            <a:lvl2pPr>
              <a:defRPr sz="3800"/>
            </a:lvl2pPr>
            <a:lvl3pPr>
              <a:defRPr sz="3800"/>
            </a:lvl3pPr>
            <a:lvl4pPr>
              <a:defRPr sz="3800"/>
            </a:lvl4pPr>
            <a:lvl5pPr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 txBox="1"/>
          <p:nvPr>
            <p:ph type="body" sz="half" idx="13"/>
          </p:nvPr>
        </p:nvSpPr>
        <p:spPr>
          <a:xfrm>
            <a:off x="7025066" y="2248995"/>
            <a:ext cx="5457068" cy="5255254"/>
          </a:xfrm>
          <a:prstGeom prst="rect">
            <a:avLst/>
          </a:prstGeom>
        </p:spPr>
        <p:txBody>
          <a:bodyPr anchor="ctr"/>
          <a:lstStyle/>
          <a:p>
            <a:pPr algn="l">
              <a:lnSpc>
                <a:spcPct val="115000"/>
              </a:lnSpc>
              <a:spcBef>
                <a:spcPts val="3000"/>
              </a:spcBef>
              <a:buClr>
                <a:schemeClr val="accent2">
                  <a:lumOff val="21764"/>
                </a:schemeClr>
              </a:buClr>
              <a:buSzPct val="100000"/>
              <a:buChar char="●"/>
              <a:defRPr sz="3400"/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443306" y="7236017"/>
            <a:ext cx="8531628" cy="860588"/>
          </a:xfrm>
          <a:prstGeom prst="rect">
            <a:avLst/>
          </a:prstGeom>
        </p:spPr>
        <p:txBody>
          <a:bodyPr anchor="ctr"/>
          <a:lstStyle>
            <a:lvl1pPr algn="l">
              <a:defRPr sz="3400"/>
            </a:lvl1pPr>
            <a:lvl2pPr algn="l">
              <a:buSzPct val="100000"/>
              <a:buChar char="○"/>
              <a:defRPr sz="3400"/>
            </a:lvl2pPr>
            <a:lvl3pPr algn="l">
              <a:buSzPct val="100000"/>
              <a:buChar char="■"/>
              <a:defRPr sz="3400"/>
            </a:lvl3pPr>
            <a:lvl4pPr algn="l">
              <a:buSzPct val="100000"/>
              <a:buChar char="●"/>
              <a:defRPr sz="3400"/>
            </a:lvl4pPr>
            <a:lvl5pPr algn="l">
              <a:buSzPct val="100000"/>
              <a:buChar char="○"/>
              <a:defRPr sz="3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43317" y="2278151"/>
            <a:ext cx="12118188" cy="2919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43306" y="5249955"/>
            <a:ext cx="12118188" cy="11272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303064" y="7871585"/>
            <a:ext cx="527027" cy="519276"/>
          </a:xfrm>
          <a:prstGeom prst="rect">
            <a:avLst/>
          </a:prstGeom>
          <a:ln w="12700">
            <a:miter lim="400000"/>
          </a:ln>
        </p:spPr>
        <p:txBody>
          <a:bodyPr wrap="none" lIns="130026" tIns="130026" rIns="130026" bIns="130026" anchor="ctr">
            <a:spAutoFit/>
          </a:bodyPr>
          <a:lstStyle>
            <a:lvl1pPr algn="r">
              <a:defRPr sz="18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ct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200" u="none">
          <a:ln>
            <a:noFill/>
          </a:ln>
          <a:solidFill>
            <a:schemeClr val="accent2">
              <a:lumOff val="21764"/>
            </a:schemeClr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17339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schema.org" TargetMode="Externa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omments" Target="../comments/comment1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omments" Target="../comments/comment2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54"/>
          <p:cNvSpPr txBox="1"/>
          <p:nvPr>
            <p:ph type="ctrTitle"/>
          </p:nvPr>
        </p:nvSpPr>
        <p:spPr>
          <a:xfrm>
            <a:off x="262684" y="2278151"/>
            <a:ext cx="12118188" cy="1756587"/>
          </a:xfrm>
          <a:prstGeom prst="rect">
            <a:avLst/>
          </a:prstGeom>
        </p:spPr>
        <p:txBody>
          <a:bodyPr/>
          <a:lstStyle/>
          <a:p>
            <a:pPr/>
            <a:r>
              <a:t> GeoCat &amp; INSPIRE</a:t>
            </a:r>
          </a:p>
        </p:txBody>
      </p:sp>
      <p:sp>
        <p:nvSpPr>
          <p:cNvPr id="121" name="Shape 55"/>
          <p:cNvSpPr txBox="1"/>
          <p:nvPr>
            <p:ph type="subTitle" sz="quarter" idx="1"/>
          </p:nvPr>
        </p:nvSpPr>
        <p:spPr>
          <a:xfrm>
            <a:off x="443306" y="4118613"/>
            <a:ext cx="12118188" cy="1127254"/>
          </a:xfrm>
          <a:prstGeom prst="rect">
            <a:avLst/>
          </a:prstGeom>
        </p:spPr>
        <p:txBody>
          <a:bodyPr/>
          <a:lstStyle/>
          <a:p>
            <a:pPr defTabSz="1005704">
              <a:defRPr sz="3016"/>
            </a:pPr>
            <a:r>
              <a:t>using INSPIRE conventions to support customers in </a:t>
            </a:r>
          </a:p>
          <a:p>
            <a:pPr defTabSz="1005704">
              <a:defRPr sz="3016"/>
            </a:pPr>
            <a:r>
              <a:t>setting up cooperative data sharing environments</a:t>
            </a:r>
          </a:p>
        </p:txBody>
      </p:sp>
      <p:pic>
        <p:nvPicPr>
          <p:cNvPr id="122" name="Shape 56" descr="Shape 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62026" y="5682914"/>
            <a:ext cx="4280748" cy="159850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57"/>
          <p:cNvSpPr txBox="1"/>
          <p:nvPr/>
        </p:nvSpPr>
        <p:spPr>
          <a:xfrm>
            <a:off x="294293" y="8001280"/>
            <a:ext cx="12118188" cy="1127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normAutofit fontScale="100000" lnSpcReduction="0"/>
          </a:bodyPr>
          <a:lstStyle>
            <a:lvl1pPr algn="ctr">
              <a:defRPr sz="22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pPr/>
            <a:r>
              <a:t>Paul van Genuchten, Trang Pham @ INSPIRE Conference, Strasbourg, September 2017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eoCat SDI support"/>
          <p:cNvSpPr txBox="1"/>
          <p:nvPr>
            <p:ph type="title"/>
          </p:nvPr>
        </p:nvSpPr>
        <p:spPr>
          <a:xfrm>
            <a:off x="1892299" y="359833"/>
            <a:ext cx="9220202" cy="1828801"/>
          </a:xfrm>
          <a:prstGeom prst="rect">
            <a:avLst/>
          </a:prstGeom>
        </p:spPr>
        <p:txBody>
          <a:bodyPr/>
          <a:lstStyle/>
          <a:p>
            <a:pPr/>
            <a:r>
              <a:t>GeoCat SDI support</a:t>
            </a:r>
          </a:p>
        </p:txBody>
      </p:sp>
      <p:sp>
        <p:nvSpPr>
          <p:cNvPr id="163" name="Support in setting up (harmonised) INSPIRE services in GeoServer/Mapserver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98836" indent="-298836" defTabSz="350520">
              <a:spcBef>
                <a:spcPts val="2700"/>
              </a:spcBef>
              <a:defRPr sz="2640"/>
            </a:pPr>
            <a:r>
              <a:t>Support in setting up (harmonised) INSPIRE services in GeoServer/Mapserver</a:t>
            </a:r>
          </a:p>
          <a:p>
            <a:pPr marL="298836" indent="-298836" defTabSz="350520">
              <a:spcBef>
                <a:spcPts val="2700"/>
              </a:spcBef>
              <a:defRPr sz="2640"/>
            </a:pPr>
            <a:r>
              <a:t>INSPIRE service validation, monitoring and evaluation</a:t>
            </a:r>
          </a:p>
          <a:p>
            <a:pPr marL="298836" indent="-298836" defTabSz="350520">
              <a:spcBef>
                <a:spcPts val="2700"/>
              </a:spcBef>
              <a:defRPr sz="2640"/>
            </a:pPr>
            <a:r>
              <a:t>Training</a:t>
            </a:r>
          </a:p>
          <a:p>
            <a:pPr marL="298836" indent="-298836" defTabSz="350520">
              <a:spcBef>
                <a:spcPts val="2700"/>
              </a:spcBef>
              <a:defRPr sz="2640"/>
            </a:pPr>
            <a:r>
              <a:t>Software development</a:t>
            </a:r>
          </a:p>
          <a:p>
            <a:pPr marL="298836" indent="-298836" defTabSz="350520">
              <a:spcBef>
                <a:spcPts val="2700"/>
              </a:spcBef>
              <a:defRPr sz="2640"/>
            </a:pPr>
            <a:r>
              <a:t>Analyse (meta)data trends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21"/>
          <p:cNvSpPr txBox="1"/>
          <p:nvPr>
            <p:ph type="title"/>
          </p:nvPr>
        </p:nvSpPr>
        <p:spPr>
          <a:xfrm>
            <a:off x="1892299" y="732366"/>
            <a:ext cx="9220202" cy="1828801"/>
          </a:xfrm>
          <a:prstGeom prst="rect">
            <a:avLst/>
          </a:prstGeom>
        </p:spPr>
        <p:txBody>
          <a:bodyPr/>
          <a:lstStyle>
            <a:lvl1pPr defTabSz="432308">
              <a:defRPr sz="5032"/>
            </a:lvl1pPr>
          </a:lstStyle>
          <a:p>
            <a:pPr/>
            <a:r>
              <a:t>GeoCat &amp; Research/Innovation</a:t>
            </a:r>
          </a:p>
        </p:txBody>
      </p:sp>
      <p:sp>
        <p:nvSpPr>
          <p:cNvPr id="166" name="Shape 122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27152">
              <a:spcBef>
                <a:spcPts val="2500"/>
              </a:spcBef>
              <a:buSzTx/>
              <a:buNone/>
              <a:defRPr sz="2464"/>
            </a:pPr>
            <a:r>
              <a:t>Focussed on providing easy to use tools without detracting from underlying complexity and standards (INSPIRE harmonisation, LDProxy, INSPIRE dashboard)</a:t>
            </a:r>
          </a:p>
          <a:p>
            <a:pPr marL="0" indent="0" defTabSz="327152">
              <a:spcBef>
                <a:spcPts val="2500"/>
              </a:spcBef>
              <a:buSzTx/>
              <a:buNone/>
              <a:defRPr sz="2464"/>
            </a:pPr>
            <a:r>
              <a:t>Focussed on data discovery and accessibility (DCAT, search engine optimisation, </a:t>
            </a: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2" invalidUrl="" action="" tgtFrame="" tooltip="" history="1" highlightClick="0" endSnd="0"/>
              </a:rPr>
              <a:t>schema.org</a:t>
            </a:r>
            <a:r>
              <a:t>)</a:t>
            </a:r>
          </a:p>
          <a:p>
            <a:pPr marL="0" indent="0" defTabSz="327152">
              <a:spcBef>
                <a:spcPts val="2500"/>
              </a:spcBef>
              <a:buSzTx/>
              <a:buNone/>
              <a:defRPr sz="2464"/>
            </a:pPr>
            <a:r>
              <a:t>Volunteering, Crowd sourcing, Citizen Science to improve (meta)data collection, quality and usage (Geospatial User Feedback)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27"/>
          <p:cNvSpPr txBox="1"/>
          <p:nvPr>
            <p:ph type="title"/>
          </p:nvPr>
        </p:nvSpPr>
        <p:spPr>
          <a:xfrm>
            <a:off x="1892300" y="596899"/>
            <a:ext cx="9220201" cy="1828801"/>
          </a:xfrm>
          <a:prstGeom prst="rect">
            <a:avLst/>
          </a:prstGeom>
        </p:spPr>
        <p:txBody>
          <a:bodyPr/>
          <a:lstStyle/>
          <a:p>
            <a:pPr/>
            <a:r>
              <a:t>Innovation projects</a:t>
            </a:r>
          </a:p>
        </p:txBody>
      </p:sp>
      <p:sp>
        <p:nvSpPr>
          <p:cNvPr id="169" name="Shape 128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Waalweelde led by Wageningen University (2014)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COBWEB FP7 citizen science project led by Edina (2012-2016)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Open Geo Portal led by Tufts University (2013-2017)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Geo4web testbed led by GeoNovum (2016)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SDI on Docker (2016-2017)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Elise tools Geospatial User Feedback led by JRC (2017)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3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72" name="Shape 134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73" name="Shape 135" descr="Shape 13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0533" y="204128"/>
            <a:ext cx="12603734" cy="90173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40"/>
          <p:cNvSpPr txBox="1"/>
          <p:nvPr>
            <p:ph type="title"/>
          </p:nvPr>
        </p:nvSpPr>
        <p:spPr>
          <a:xfrm>
            <a:off x="1892299" y="359833"/>
            <a:ext cx="9220202" cy="1828801"/>
          </a:xfrm>
          <a:prstGeom prst="rect">
            <a:avLst/>
          </a:prstGeom>
        </p:spPr>
        <p:txBody>
          <a:bodyPr/>
          <a:lstStyle/>
          <a:p>
            <a:pPr/>
            <a:r>
              <a:t>Geo4Web</a:t>
            </a:r>
          </a:p>
        </p:txBody>
      </p:sp>
      <p:sp>
        <p:nvSpPr>
          <p:cNvPr id="176" name="Shape 141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77" name="Shape 142" descr="Shape 14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268639"/>
            <a:ext cx="13004801" cy="47335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4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80" name="Shape 148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81" name="Shape 149" descr="Shape 1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905874"/>
            <a:ext cx="13004801" cy="5941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54"/>
          <p:cNvSpPr txBox="1"/>
          <p:nvPr>
            <p:ph type="title"/>
          </p:nvPr>
        </p:nvSpPr>
        <p:spPr>
          <a:xfrm>
            <a:off x="1892299" y="660358"/>
            <a:ext cx="9220202" cy="1828801"/>
          </a:xfrm>
          <a:prstGeom prst="rect">
            <a:avLst/>
          </a:prstGeom>
        </p:spPr>
        <p:txBody>
          <a:bodyPr/>
          <a:lstStyle>
            <a:lvl1pPr defTabSz="432308">
              <a:defRPr sz="5032"/>
            </a:lvl1pPr>
          </a:lstStyle>
          <a:p>
            <a:pPr/>
            <a:r>
              <a:t>Projectinfo and Styling GeoPackage extension</a:t>
            </a:r>
          </a:p>
        </p:txBody>
      </p:sp>
      <p:sp>
        <p:nvSpPr>
          <p:cNvPr id="184" name="Shape 155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85" name="Shape 156" descr="Shape 1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3371" y="2506782"/>
            <a:ext cx="13451542" cy="51318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Shape 157" descr="Shape 15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45935" y="6477785"/>
            <a:ext cx="1970668" cy="1470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hape 158" descr="Shape 15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91804" y="6509749"/>
            <a:ext cx="2933900" cy="140650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hape 154"/>
          <p:cNvSpPr txBox="1"/>
          <p:nvPr/>
        </p:nvSpPr>
        <p:spPr>
          <a:xfrm>
            <a:off x="1188373" y="8769391"/>
            <a:ext cx="12118187" cy="8145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0026" tIns="130026" rIns="130026" bIns="130026">
            <a:normAutofit fontScale="100000" lnSpcReduction="0"/>
          </a:bodyPr>
          <a:lstStyle>
            <a:lvl1pPr>
              <a:defRPr sz="2400"/>
            </a:lvl1pPr>
          </a:lstStyle>
          <a:p>
            <a:pPr/>
            <a:r>
              <a:t>https://github.com/pka/qgpkg/blob/master/owc_geopackage_extension.md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63"/>
          <p:cNvSpPr txBox="1"/>
          <p:nvPr>
            <p:ph type="title"/>
          </p:nvPr>
        </p:nvSpPr>
        <p:spPr>
          <a:xfrm>
            <a:off x="1892299" y="26752"/>
            <a:ext cx="9220202" cy="1828801"/>
          </a:xfrm>
          <a:prstGeom prst="rect">
            <a:avLst/>
          </a:prstGeom>
        </p:spPr>
        <p:txBody>
          <a:bodyPr/>
          <a:lstStyle>
            <a:lvl1pPr defTabSz="467359">
              <a:defRPr sz="5440"/>
            </a:lvl1pPr>
          </a:lstStyle>
          <a:p>
            <a:pPr/>
            <a:r>
              <a:t>Geospatial User Feedback</a:t>
            </a:r>
          </a:p>
        </p:txBody>
      </p:sp>
      <p:sp>
        <p:nvSpPr>
          <p:cNvPr id="191" name="Shape 164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92" name="Shape 165" descr="Shape 165"/>
          <p:cNvPicPr>
            <a:picLocks noChangeAspect="1"/>
          </p:cNvPicPr>
          <p:nvPr/>
        </p:nvPicPr>
        <p:blipFill>
          <a:blip r:embed="rId2">
            <a:extLst/>
          </a:blip>
          <a:srcRect l="0" t="0" r="0" b="12753"/>
          <a:stretch>
            <a:fillRect/>
          </a:stretch>
        </p:blipFill>
        <p:spPr>
          <a:xfrm>
            <a:off x="87197" y="1712107"/>
            <a:ext cx="12830406" cy="7553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70"/>
          <p:cNvSpPr txBox="1"/>
          <p:nvPr>
            <p:ph type="title"/>
          </p:nvPr>
        </p:nvSpPr>
        <p:spPr>
          <a:xfrm>
            <a:off x="1892299" y="579966"/>
            <a:ext cx="9220202" cy="1828801"/>
          </a:xfrm>
          <a:prstGeom prst="rect">
            <a:avLst/>
          </a:prstGeom>
        </p:spPr>
        <p:txBody>
          <a:bodyPr/>
          <a:lstStyle/>
          <a:p>
            <a:pPr/>
            <a:r>
              <a:t>We invite</a:t>
            </a:r>
          </a:p>
        </p:txBody>
      </p:sp>
      <p:sp>
        <p:nvSpPr>
          <p:cNvPr id="195" name="Shape 171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315468">
              <a:spcBef>
                <a:spcPts val="2400"/>
              </a:spcBef>
              <a:buSzTx/>
              <a:buNone/>
              <a:defRPr sz="2376"/>
            </a:pPr>
            <a:r>
              <a:rPr b="1">
                <a:latin typeface="Open Sans"/>
                <a:ea typeface="Open Sans"/>
                <a:cs typeface="Open Sans"/>
                <a:sym typeface="Open Sans"/>
              </a:rPr>
              <a:t>Science groups;</a:t>
            </a:r>
            <a:r>
              <a:t> to design experiments related to data discovery and accessibility with us</a:t>
            </a:r>
          </a:p>
          <a:p>
            <a:pPr marL="0" indent="0" defTabSz="315468">
              <a:spcBef>
                <a:spcPts val="2400"/>
              </a:spcBef>
              <a:buSzTx/>
              <a:buNone/>
              <a:defRPr sz="2376"/>
            </a:pPr>
            <a:r>
              <a:rPr b="1">
                <a:latin typeface="Open Sans"/>
                <a:ea typeface="Open Sans"/>
                <a:cs typeface="Open Sans"/>
                <a:sym typeface="Open Sans"/>
              </a:rPr>
              <a:t>Students;</a:t>
            </a:r>
            <a:r>
              <a:t> to find out about our internship and job opportunities</a:t>
            </a:r>
          </a:p>
          <a:p>
            <a:pPr marL="0" indent="0" defTabSz="315468">
              <a:spcBef>
                <a:spcPts val="2400"/>
              </a:spcBef>
              <a:buSzTx/>
              <a:buNone/>
              <a:defRPr sz="2376"/>
            </a:pPr>
            <a:r>
              <a:rPr b="1">
                <a:latin typeface="Open Sans"/>
                <a:ea typeface="Open Sans"/>
                <a:cs typeface="Open Sans"/>
                <a:sym typeface="Open Sans"/>
              </a:rPr>
              <a:t>Specialists;</a:t>
            </a:r>
            <a:r>
              <a:t> to use our software and participate in its development</a:t>
            </a:r>
          </a:p>
          <a:p>
            <a:pPr marL="0" indent="0" defTabSz="315468">
              <a:spcBef>
                <a:spcPts val="2400"/>
              </a:spcBef>
              <a:buSzTx/>
              <a:buNone/>
              <a:defRPr sz="2376"/>
            </a:pPr>
            <a:r>
              <a:rPr b="1">
                <a:latin typeface="Open Sans"/>
                <a:ea typeface="Open Sans"/>
                <a:cs typeface="Open Sans"/>
                <a:sym typeface="Open Sans"/>
              </a:rPr>
              <a:t>Organisations;</a:t>
            </a:r>
            <a:r>
              <a:t> to find out about our hosted services and software maintenance support options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76"/>
          <p:cNvSpPr txBox="1"/>
          <p:nvPr>
            <p:ph type="title"/>
          </p:nvPr>
        </p:nvSpPr>
        <p:spPr>
          <a:xfrm>
            <a:off x="1892299" y="3475566"/>
            <a:ext cx="9220202" cy="1828801"/>
          </a:xfrm>
          <a:prstGeom prst="rect">
            <a:avLst/>
          </a:prstGeom>
        </p:spPr>
        <p:txBody>
          <a:bodyPr/>
          <a:lstStyle>
            <a:lvl1pPr>
              <a:defRPr sz="3400"/>
            </a:lvl1pPr>
          </a:lstStyle>
          <a:p>
            <a:pPr/>
            <a:r>
              <a:t>We hope to hear from you at info@geocat.net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"/>
          <p:cNvSpPr/>
          <p:nvPr/>
        </p:nvSpPr>
        <p:spPr>
          <a:xfrm>
            <a:off x="8578849" y="4578349"/>
            <a:ext cx="4438348" cy="483800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584200">
              <a:defRPr sz="3400">
                <a:solidFill>
                  <a:srgbClr val="FFFFFF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pPr>
          </a:p>
        </p:txBody>
      </p:sp>
      <p:sp>
        <p:nvSpPr>
          <p:cNvPr id="126" name="GeoCA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GeoCAT</a:t>
            </a:r>
          </a:p>
        </p:txBody>
      </p:sp>
      <p:sp>
        <p:nvSpPr>
          <p:cNvPr id="127" name="Currently 11 staff, based in NL and ES…"/>
          <p:cNvSpPr txBox="1"/>
          <p:nvPr>
            <p:ph type="body" sz="half" idx="1"/>
          </p:nvPr>
        </p:nvSpPr>
        <p:spPr>
          <a:xfrm>
            <a:off x="260349" y="4762809"/>
            <a:ext cx="9738785" cy="4202931"/>
          </a:xfrm>
          <a:prstGeom prst="rect">
            <a:avLst/>
          </a:prstGeom>
        </p:spPr>
        <p:txBody>
          <a:bodyPr/>
          <a:lstStyle/>
          <a:p>
            <a:pPr marL="393416" indent="-393416" defTabSz="467359">
              <a:spcBef>
                <a:spcPts val="3600"/>
              </a:spcBef>
              <a:defRPr sz="3400"/>
            </a:pPr>
            <a:r>
              <a:t>Currently 11 staff, based in NL and ES</a:t>
            </a:r>
          </a:p>
          <a:p>
            <a:pPr marL="393416" indent="-393416" defTabSz="467359">
              <a:spcBef>
                <a:spcPts val="3600"/>
              </a:spcBef>
              <a:defRPr sz="3400"/>
            </a:pPr>
            <a:r>
              <a:t>Founder of GeoNetwork</a:t>
            </a:r>
          </a:p>
          <a:p>
            <a:pPr marL="393416" indent="-393416" defTabSz="467359">
              <a:spcBef>
                <a:spcPts val="3600"/>
              </a:spcBef>
              <a:defRPr sz="3400"/>
            </a:pPr>
            <a:r>
              <a:t>Offering services on the OSGeo Stack</a:t>
            </a:r>
          </a:p>
          <a:p>
            <a:pPr marL="393416" indent="-393416" defTabSz="467359">
              <a:spcBef>
                <a:spcPts val="3600"/>
              </a:spcBef>
              <a:defRPr sz="3400"/>
            </a:pPr>
            <a:r>
              <a:t>GeoNetwork GeoServer PostGIS QGIS …</a:t>
            </a:r>
          </a:p>
        </p:txBody>
      </p:sp>
      <p:pic>
        <p:nvPicPr>
          <p:cNvPr id="128" name="DSC_0458.JPG" descr="DSC_045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330" y="19856"/>
            <a:ext cx="13008243" cy="45718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19245" y="4887047"/>
            <a:ext cx="3757557" cy="12815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19245" y="7856795"/>
            <a:ext cx="3757557" cy="1012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fj089f4e5XlCXNcVs04gsHCqT0V3eNr3trM1QuVYGn74_V4AGaY3_ZOA31JRO4DTN9WnZrcFFu9R_hE25Dj7GmRulOGc5Sut5L4dJJQbJo_PTsDAtuqbb4aKhTQuLubWaHnWe5hqZ_c.png" descr="fj089f4e5XlCXNcVs04gsHCqT0V3eNr3trM1QuVYGn74_V4AGaY3_ZOA31JRO4DTN9WnZrcFFu9R_hE25Dj7GmRulOGc5Sut5L4dJJQbJo_PTsDAtuqbb4aKhTQuLubWaHnWe5hqZ_c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367083" y="6291866"/>
            <a:ext cx="2861881" cy="1441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7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Our offerings</a:t>
            </a:r>
          </a:p>
        </p:txBody>
      </p:sp>
      <p:sp>
        <p:nvSpPr>
          <p:cNvPr id="134" name="Body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5" name="Shape 73" descr="Shape 7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6746" y="5136462"/>
            <a:ext cx="12571309" cy="27754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38" name="Shape 78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  <a:r>
              <a:t>	A registry for spatial assets, to facilitate discovery and accessibility</a:t>
            </a:r>
          </a:p>
          <a:p>
            <a:pPr marL="0" indent="0" defTabSz="274574">
              <a:spcBef>
                <a:spcPts val="2100"/>
              </a:spcBef>
              <a:buSzTx/>
              <a:buNone/>
              <a:defRPr sz="2068"/>
            </a:pPr>
          </a:p>
          <a:p>
            <a:pPr marL="207344" indent="-207344" defTabSz="274574">
              <a:spcBef>
                <a:spcPts val="2100"/>
              </a:spcBef>
              <a:defRPr sz="2068"/>
            </a:pPr>
            <a:r>
              <a:t>Maintenance and implementation support</a:t>
            </a:r>
          </a:p>
          <a:p>
            <a:pPr marL="207344" indent="-207344" defTabSz="274574">
              <a:spcBef>
                <a:spcPts val="2100"/>
              </a:spcBef>
              <a:defRPr sz="2068"/>
            </a:pPr>
            <a:r>
              <a:t>Training</a:t>
            </a:r>
          </a:p>
          <a:p>
            <a:pPr marL="207344" indent="-207344" defTabSz="274574">
              <a:spcBef>
                <a:spcPts val="2100"/>
              </a:spcBef>
              <a:defRPr sz="2068"/>
            </a:pPr>
            <a:r>
              <a:t>Development</a:t>
            </a:r>
          </a:p>
          <a:p>
            <a:pPr marL="207344" indent="-207344" defTabSz="274574">
              <a:spcBef>
                <a:spcPts val="2100"/>
              </a:spcBef>
              <a:defRPr sz="2068"/>
            </a:pPr>
            <a:r>
              <a:t>Hosted services</a:t>
            </a:r>
          </a:p>
        </p:txBody>
      </p:sp>
      <p:pic>
        <p:nvPicPr>
          <p:cNvPr id="139" name="Shape 79" descr="Shape 7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8718" y="858912"/>
            <a:ext cx="6041853" cy="13262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0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42" name="Shape 108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43" name="Shape 109" descr="Shape 10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909" y="124430"/>
            <a:ext cx="12684982" cy="91576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0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46" name="Shape 101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47" name="Shape 102" descr="Shape 10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398860"/>
            <a:ext cx="13004801" cy="69558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1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defRPr sz="6732"/>
            </a:pPr>
          </a:p>
        </p:txBody>
      </p:sp>
      <p:sp>
        <p:nvSpPr>
          <p:cNvPr id="150" name="Shape 115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pic>
        <p:nvPicPr>
          <p:cNvPr id="151" name="Shape 116" descr="Shape 1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6683" y="66063"/>
            <a:ext cx="11046891" cy="92472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8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78358">
              <a:lnSpc>
                <a:spcPct val="115000"/>
              </a:lnSpc>
              <a:spcBef>
                <a:spcPts val="3000"/>
              </a:spcBef>
              <a:defRPr sz="6732"/>
            </a:pPr>
          </a:p>
        </p:txBody>
      </p:sp>
      <p:sp>
        <p:nvSpPr>
          <p:cNvPr id="154" name="Shape 85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An ArcMap Extension to facilitate the migration of maps and datasets between environments</a:t>
            </a:r>
          </a:p>
        </p:txBody>
      </p:sp>
      <p:pic>
        <p:nvPicPr>
          <p:cNvPr id="155" name="Shape 86" descr="Shape 8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6084" y="4605235"/>
            <a:ext cx="12378481" cy="47224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hape 87" descr="Shape 87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091724" y="883581"/>
            <a:ext cx="7315201" cy="10972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hape 93" descr="Shape 93"/>
          <p:cNvPicPr>
            <a:picLocks noChangeAspect="1"/>
          </p:cNvPicPr>
          <p:nvPr/>
        </p:nvPicPr>
        <p:blipFill>
          <a:blip r:embed="rId3">
            <a:extLst/>
          </a:blip>
          <a:srcRect l="52" t="313" r="0" b="4"/>
          <a:stretch>
            <a:fillRect/>
          </a:stretch>
        </p:blipFill>
        <p:spPr>
          <a:xfrm>
            <a:off x="6837194" y="5045339"/>
            <a:ext cx="5192673" cy="2963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239" y="0"/>
                </a:moveTo>
                <a:cubicBezTo>
                  <a:pt x="6870" y="16"/>
                  <a:pt x="6649" y="33"/>
                  <a:pt x="6641" y="55"/>
                </a:cubicBezTo>
                <a:cubicBezTo>
                  <a:pt x="6618" y="123"/>
                  <a:pt x="6528" y="176"/>
                  <a:pt x="6443" y="176"/>
                </a:cubicBezTo>
                <a:cubicBezTo>
                  <a:pt x="6216" y="177"/>
                  <a:pt x="5474" y="826"/>
                  <a:pt x="5175" y="1284"/>
                </a:cubicBezTo>
                <a:lnTo>
                  <a:pt x="4915" y="1684"/>
                </a:lnTo>
                <a:lnTo>
                  <a:pt x="4451" y="1461"/>
                </a:lnTo>
                <a:cubicBezTo>
                  <a:pt x="4045" y="1269"/>
                  <a:pt x="3932" y="1262"/>
                  <a:pt x="3558" y="1397"/>
                </a:cubicBezTo>
                <a:cubicBezTo>
                  <a:pt x="2458" y="1795"/>
                  <a:pt x="1848" y="2994"/>
                  <a:pt x="1757" y="4947"/>
                </a:cubicBezTo>
                <a:lnTo>
                  <a:pt x="1714" y="5881"/>
                </a:lnTo>
                <a:lnTo>
                  <a:pt x="1286" y="6083"/>
                </a:lnTo>
                <a:cubicBezTo>
                  <a:pt x="740" y="6344"/>
                  <a:pt x="475" y="6676"/>
                  <a:pt x="205" y="7446"/>
                </a:cubicBezTo>
                <a:lnTo>
                  <a:pt x="0" y="8030"/>
                </a:lnTo>
                <a:cubicBezTo>
                  <a:pt x="14" y="9284"/>
                  <a:pt x="47" y="9585"/>
                  <a:pt x="137" y="9870"/>
                </a:cubicBezTo>
                <a:cubicBezTo>
                  <a:pt x="350" y="10543"/>
                  <a:pt x="618" y="11013"/>
                  <a:pt x="939" y="11273"/>
                </a:cubicBezTo>
                <a:cubicBezTo>
                  <a:pt x="1204" y="11487"/>
                  <a:pt x="1492" y="11499"/>
                  <a:pt x="5738" y="11501"/>
                </a:cubicBezTo>
                <a:lnTo>
                  <a:pt x="10254" y="11504"/>
                </a:lnTo>
                <a:lnTo>
                  <a:pt x="10701" y="11102"/>
                </a:lnTo>
                <a:cubicBezTo>
                  <a:pt x="11421" y="10452"/>
                  <a:pt x="11798" y="9236"/>
                  <a:pt x="11724" y="7805"/>
                </a:cubicBezTo>
                <a:cubicBezTo>
                  <a:pt x="11660" y="6551"/>
                  <a:pt x="11184" y="5421"/>
                  <a:pt x="10557" y="5036"/>
                </a:cubicBezTo>
                <a:cubicBezTo>
                  <a:pt x="10056" y="4728"/>
                  <a:pt x="10025" y="4681"/>
                  <a:pt x="9975" y="4166"/>
                </a:cubicBezTo>
                <a:cubicBezTo>
                  <a:pt x="9896" y="3357"/>
                  <a:pt x="9590" y="2309"/>
                  <a:pt x="9242" y="1658"/>
                </a:cubicBezTo>
                <a:cubicBezTo>
                  <a:pt x="8896" y="1012"/>
                  <a:pt x="8060" y="176"/>
                  <a:pt x="7761" y="176"/>
                </a:cubicBezTo>
                <a:cubicBezTo>
                  <a:pt x="7671" y="176"/>
                  <a:pt x="7580" y="123"/>
                  <a:pt x="7556" y="55"/>
                </a:cubicBezTo>
                <a:cubicBezTo>
                  <a:pt x="7549" y="34"/>
                  <a:pt x="7431" y="16"/>
                  <a:pt x="7239" y="0"/>
                </a:cubicBezTo>
                <a:close/>
                <a:moveTo>
                  <a:pt x="18452" y="1287"/>
                </a:moveTo>
                <a:cubicBezTo>
                  <a:pt x="16402" y="1287"/>
                  <a:pt x="16315" y="1295"/>
                  <a:pt x="16177" y="1536"/>
                </a:cubicBezTo>
                <a:cubicBezTo>
                  <a:pt x="16041" y="1774"/>
                  <a:pt x="16034" y="1926"/>
                  <a:pt x="16042" y="4461"/>
                </a:cubicBezTo>
                <a:lnTo>
                  <a:pt x="16051" y="7136"/>
                </a:lnTo>
                <a:lnTo>
                  <a:pt x="15829" y="7174"/>
                </a:lnTo>
                <a:cubicBezTo>
                  <a:pt x="15664" y="7203"/>
                  <a:pt x="15615" y="7262"/>
                  <a:pt x="15645" y="7400"/>
                </a:cubicBezTo>
                <a:cubicBezTo>
                  <a:pt x="15668" y="7502"/>
                  <a:pt x="15687" y="7639"/>
                  <a:pt x="15687" y="7703"/>
                </a:cubicBezTo>
                <a:cubicBezTo>
                  <a:pt x="15687" y="7768"/>
                  <a:pt x="15758" y="7869"/>
                  <a:pt x="15845" y="7932"/>
                </a:cubicBezTo>
                <a:cubicBezTo>
                  <a:pt x="15934" y="7996"/>
                  <a:pt x="17122" y="8036"/>
                  <a:pt x="18561" y="8022"/>
                </a:cubicBezTo>
                <a:cubicBezTo>
                  <a:pt x="21002" y="7997"/>
                  <a:pt x="21123" y="7986"/>
                  <a:pt x="21219" y="7758"/>
                </a:cubicBezTo>
                <a:cubicBezTo>
                  <a:pt x="21373" y="7389"/>
                  <a:pt x="21338" y="7216"/>
                  <a:pt x="21101" y="7174"/>
                </a:cubicBezTo>
                <a:lnTo>
                  <a:pt x="20885" y="7136"/>
                </a:lnTo>
                <a:lnTo>
                  <a:pt x="20893" y="4406"/>
                </a:lnTo>
                <a:cubicBezTo>
                  <a:pt x="20901" y="1705"/>
                  <a:pt x="20899" y="1674"/>
                  <a:pt x="20742" y="1481"/>
                </a:cubicBezTo>
                <a:cubicBezTo>
                  <a:pt x="20605" y="1314"/>
                  <a:pt x="20281" y="1287"/>
                  <a:pt x="18452" y="1287"/>
                </a:cubicBezTo>
                <a:close/>
                <a:moveTo>
                  <a:pt x="13138" y="1802"/>
                </a:moveTo>
                <a:cubicBezTo>
                  <a:pt x="12956" y="1782"/>
                  <a:pt x="12679" y="1827"/>
                  <a:pt x="12522" y="1901"/>
                </a:cubicBezTo>
                <a:cubicBezTo>
                  <a:pt x="12294" y="2008"/>
                  <a:pt x="12238" y="2091"/>
                  <a:pt x="12238" y="2317"/>
                </a:cubicBezTo>
                <a:cubicBezTo>
                  <a:pt x="12238" y="2472"/>
                  <a:pt x="12262" y="2642"/>
                  <a:pt x="12291" y="2693"/>
                </a:cubicBezTo>
                <a:cubicBezTo>
                  <a:pt x="12342" y="2784"/>
                  <a:pt x="13134" y="2690"/>
                  <a:pt x="13385" y="2563"/>
                </a:cubicBezTo>
                <a:cubicBezTo>
                  <a:pt x="13475" y="2517"/>
                  <a:pt x="13506" y="2398"/>
                  <a:pt x="13491" y="2167"/>
                </a:cubicBezTo>
                <a:cubicBezTo>
                  <a:pt x="13471" y="1870"/>
                  <a:pt x="13437" y="1836"/>
                  <a:pt x="13138" y="1802"/>
                </a:cubicBezTo>
                <a:close/>
                <a:moveTo>
                  <a:pt x="14490" y="2097"/>
                </a:moveTo>
                <a:cubicBezTo>
                  <a:pt x="14263" y="2087"/>
                  <a:pt x="14244" y="2118"/>
                  <a:pt x="14244" y="2444"/>
                </a:cubicBezTo>
                <a:cubicBezTo>
                  <a:pt x="14244" y="2754"/>
                  <a:pt x="14280" y="2817"/>
                  <a:pt x="14528" y="2945"/>
                </a:cubicBezTo>
                <a:cubicBezTo>
                  <a:pt x="14684" y="3026"/>
                  <a:pt x="14874" y="3154"/>
                  <a:pt x="14950" y="3231"/>
                </a:cubicBezTo>
                <a:cubicBezTo>
                  <a:pt x="15201" y="3485"/>
                  <a:pt x="15406" y="3348"/>
                  <a:pt x="15406" y="2927"/>
                </a:cubicBezTo>
                <a:cubicBezTo>
                  <a:pt x="15406" y="2686"/>
                  <a:pt x="15338" y="2576"/>
                  <a:pt x="15071" y="2369"/>
                </a:cubicBezTo>
                <a:cubicBezTo>
                  <a:pt x="14887" y="2227"/>
                  <a:pt x="14625" y="2103"/>
                  <a:pt x="14490" y="2097"/>
                </a:cubicBezTo>
                <a:close/>
                <a:moveTo>
                  <a:pt x="11445" y="2658"/>
                </a:moveTo>
                <a:cubicBezTo>
                  <a:pt x="11335" y="2637"/>
                  <a:pt x="11174" y="2771"/>
                  <a:pt x="10914" y="3078"/>
                </a:cubicBezTo>
                <a:cubicBezTo>
                  <a:pt x="10525" y="3536"/>
                  <a:pt x="10435" y="3747"/>
                  <a:pt x="10503" y="4056"/>
                </a:cubicBezTo>
                <a:cubicBezTo>
                  <a:pt x="10570" y="4362"/>
                  <a:pt x="10844" y="4268"/>
                  <a:pt x="11213" y="3810"/>
                </a:cubicBezTo>
                <a:cubicBezTo>
                  <a:pt x="11630" y="3291"/>
                  <a:pt x="11685" y="3152"/>
                  <a:pt x="11596" y="2861"/>
                </a:cubicBezTo>
                <a:cubicBezTo>
                  <a:pt x="11558" y="2738"/>
                  <a:pt x="11511" y="2671"/>
                  <a:pt x="11445" y="2658"/>
                </a:cubicBezTo>
                <a:close/>
                <a:moveTo>
                  <a:pt x="2277" y="12641"/>
                </a:moveTo>
                <a:cubicBezTo>
                  <a:pt x="2150" y="12669"/>
                  <a:pt x="2136" y="12764"/>
                  <a:pt x="2140" y="13538"/>
                </a:cubicBezTo>
                <a:cubicBezTo>
                  <a:pt x="2142" y="14013"/>
                  <a:pt x="2166" y="14501"/>
                  <a:pt x="2192" y="14623"/>
                </a:cubicBezTo>
                <a:cubicBezTo>
                  <a:pt x="2226" y="14778"/>
                  <a:pt x="2299" y="14835"/>
                  <a:pt x="2435" y="14808"/>
                </a:cubicBezTo>
                <a:lnTo>
                  <a:pt x="2628" y="14767"/>
                </a:lnTo>
                <a:lnTo>
                  <a:pt x="2605" y="13784"/>
                </a:lnTo>
                <a:cubicBezTo>
                  <a:pt x="2581" y="12771"/>
                  <a:pt x="2528" y="12585"/>
                  <a:pt x="2277" y="12641"/>
                </a:cubicBezTo>
                <a:close/>
                <a:moveTo>
                  <a:pt x="8647" y="12641"/>
                </a:moveTo>
                <a:cubicBezTo>
                  <a:pt x="8348" y="12701"/>
                  <a:pt x="8379" y="13203"/>
                  <a:pt x="8723" y="13888"/>
                </a:cubicBezTo>
                <a:cubicBezTo>
                  <a:pt x="8954" y="14347"/>
                  <a:pt x="9056" y="14464"/>
                  <a:pt x="9200" y="14435"/>
                </a:cubicBezTo>
                <a:cubicBezTo>
                  <a:pt x="9483" y="14377"/>
                  <a:pt x="9463" y="14042"/>
                  <a:pt x="9128" y="13289"/>
                </a:cubicBezTo>
                <a:cubicBezTo>
                  <a:pt x="8884" y="12742"/>
                  <a:pt x="8788" y="12613"/>
                  <a:pt x="8647" y="12641"/>
                </a:cubicBezTo>
                <a:close/>
                <a:moveTo>
                  <a:pt x="20393" y="12763"/>
                </a:moveTo>
                <a:lnTo>
                  <a:pt x="19383" y="12797"/>
                </a:lnTo>
                <a:lnTo>
                  <a:pt x="19363" y="16972"/>
                </a:lnTo>
                <a:cubicBezTo>
                  <a:pt x="19346" y="20725"/>
                  <a:pt x="19357" y="21170"/>
                  <a:pt x="19462" y="21374"/>
                </a:cubicBezTo>
                <a:cubicBezTo>
                  <a:pt x="19566" y="21575"/>
                  <a:pt x="19699" y="21600"/>
                  <a:pt x="20591" y="21600"/>
                </a:cubicBezTo>
                <a:lnTo>
                  <a:pt x="21600" y="21600"/>
                </a:lnTo>
                <a:lnTo>
                  <a:pt x="21600" y="17307"/>
                </a:lnTo>
                <a:cubicBezTo>
                  <a:pt x="21600" y="13797"/>
                  <a:pt x="21582" y="12986"/>
                  <a:pt x="21503" y="12870"/>
                </a:cubicBezTo>
                <a:cubicBezTo>
                  <a:pt x="21436" y="12774"/>
                  <a:pt x="21079" y="12739"/>
                  <a:pt x="20393" y="12763"/>
                </a:cubicBezTo>
                <a:close/>
                <a:moveTo>
                  <a:pt x="16182" y="13500"/>
                </a:moveTo>
                <a:cubicBezTo>
                  <a:pt x="13823" y="13534"/>
                  <a:pt x="13700" y="13548"/>
                  <a:pt x="13605" y="13775"/>
                </a:cubicBezTo>
                <a:cubicBezTo>
                  <a:pt x="13459" y="14124"/>
                  <a:pt x="13459" y="19350"/>
                  <a:pt x="13605" y="19699"/>
                </a:cubicBezTo>
                <a:cubicBezTo>
                  <a:pt x="13692" y="19909"/>
                  <a:pt x="13819" y="19946"/>
                  <a:pt x="14643" y="20000"/>
                </a:cubicBezTo>
                <a:lnTo>
                  <a:pt x="15581" y="20061"/>
                </a:lnTo>
                <a:lnTo>
                  <a:pt x="15581" y="20553"/>
                </a:lnTo>
                <a:lnTo>
                  <a:pt x="15581" y="21047"/>
                </a:lnTo>
                <a:lnTo>
                  <a:pt x="15107" y="21085"/>
                </a:lnTo>
                <a:cubicBezTo>
                  <a:pt x="14657" y="21120"/>
                  <a:pt x="14525" y="21252"/>
                  <a:pt x="14680" y="21522"/>
                </a:cubicBezTo>
                <a:cubicBezTo>
                  <a:pt x="14706" y="21568"/>
                  <a:pt x="15425" y="21589"/>
                  <a:pt x="16279" y="21571"/>
                </a:cubicBezTo>
                <a:cubicBezTo>
                  <a:pt x="17693" y="21541"/>
                  <a:pt x="17834" y="21521"/>
                  <a:pt x="17856" y="21325"/>
                </a:cubicBezTo>
                <a:cubicBezTo>
                  <a:pt x="17876" y="21139"/>
                  <a:pt x="17821" y="21108"/>
                  <a:pt x="17460" y="21108"/>
                </a:cubicBezTo>
                <a:cubicBezTo>
                  <a:pt x="16987" y="21108"/>
                  <a:pt x="16861" y="20951"/>
                  <a:pt x="16897" y="20408"/>
                </a:cubicBezTo>
                <a:lnTo>
                  <a:pt x="16918" y="20061"/>
                </a:lnTo>
                <a:lnTo>
                  <a:pt x="17889" y="20000"/>
                </a:lnTo>
                <a:cubicBezTo>
                  <a:pt x="18647" y="19952"/>
                  <a:pt x="18874" y="19899"/>
                  <a:pt x="18926" y="19754"/>
                </a:cubicBezTo>
                <a:cubicBezTo>
                  <a:pt x="18962" y="19652"/>
                  <a:pt x="18994" y="18291"/>
                  <a:pt x="18995" y="16708"/>
                </a:cubicBezTo>
                <a:lnTo>
                  <a:pt x="18995" y="13850"/>
                </a:lnTo>
                <a:lnTo>
                  <a:pt x="18827" y="13657"/>
                </a:lnTo>
                <a:cubicBezTo>
                  <a:pt x="18681" y="13490"/>
                  <a:pt x="18331" y="13470"/>
                  <a:pt x="16182" y="13500"/>
                </a:cubicBezTo>
                <a:close/>
                <a:moveTo>
                  <a:pt x="10072" y="14979"/>
                </a:moveTo>
                <a:cubicBezTo>
                  <a:pt x="9944" y="14988"/>
                  <a:pt x="9879" y="15104"/>
                  <a:pt x="9879" y="15323"/>
                </a:cubicBezTo>
                <a:cubicBezTo>
                  <a:pt x="9879" y="15573"/>
                  <a:pt x="9952" y="15694"/>
                  <a:pt x="10267" y="15968"/>
                </a:cubicBezTo>
                <a:cubicBezTo>
                  <a:pt x="10751" y="16390"/>
                  <a:pt x="10996" y="16373"/>
                  <a:pt x="11026" y="15919"/>
                </a:cubicBezTo>
                <a:cubicBezTo>
                  <a:pt x="11045" y="15629"/>
                  <a:pt x="11003" y="15557"/>
                  <a:pt x="10642" y="15268"/>
                </a:cubicBezTo>
                <a:cubicBezTo>
                  <a:pt x="10390" y="15067"/>
                  <a:pt x="10200" y="14969"/>
                  <a:pt x="10072" y="14979"/>
                </a:cubicBezTo>
                <a:close/>
                <a:moveTo>
                  <a:pt x="6775" y="15719"/>
                </a:moveTo>
                <a:lnTo>
                  <a:pt x="5867" y="15751"/>
                </a:lnTo>
                <a:lnTo>
                  <a:pt x="5847" y="18398"/>
                </a:lnTo>
                <a:cubicBezTo>
                  <a:pt x="5837" y="19852"/>
                  <a:pt x="5843" y="21112"/>
                  <a:pt x="5862" y="21198"/>
                </a:cubicBezTo>
                <a:cubicBezTo>
                  <a:pt x="5909" y="21413"/>
                  <a:pt x="7595" y="21421"/>
                  <a:pt x="7718" y="21207"/>
                </a:cubicBezTo>
                <a:cubicBezTo>
                  <a:pt x="7816" y="21035"/>
                  <a:pt x="7839" y="16105"/>
                  <a:pt x="7743" y="15841"/>
                </a:cubicBezTo>
                <a:cubicBezTo>
                  <a:pt x="7700" y="15723"/>
                  <a:pt x="7456" y="15693"/>
                  <a:pt x="6775" y="15719"/>
                </a:cubicBezTo>
                <a:close/>
                <a:moveTo>
                  <a:pt x="12687" y="15748"/>
                </a:moveTo>
                <a:cubicBezTo>
                  <a:pt x="12597" y="15741"/>
                  <a:pt x="12486" y="15748"/>
                  <a:pt x="12352" y="15768"/>
                </a:cubicBezTo>
                <a:cubicBezTo>
                  <a:pt x="11801" y="15851"/>
                  <a:pt x="11627" y="16048"/>
                  <a:pt x="11749" y="16448"/>
                </a:cubicBezTo>
                <a:cubicBezTo>
                  <a:pt x="11806" y="16633"/>
                  <a:pt x="11898" y="16675"/>
                  <a:pt x="12223" y="16665"/>
                </a:cubicBezTo>
                <a:cubicBezTo>
                  <a:pt x="12745" y="16649"/>
                  <a:pt x="12970" y="16533"/>
                  <a:pt x="12999" y="16266"/>
                </a:cubicBezTo>
                <a:cubicBezTo>
                  <a:pt x="13036" y="15926"/>
                  <a:pt x="12956" y="15770"/>
                  <a:pt x="12687" y="15748"/>
                </a:cubicBezTo>
                <a:close/>
                <a:moveTo>
                  <a:pt x="2805" y="15962"/>
                </a:moveTo>
                <a:cubicBezTo>
                  <a:pt x="2685" y="15986"/>
                  <a:pt x="2621" y="16085"/>
                  <a:pt x="2607" y="16266"/>
                </a:cubicBezTo>
                <a:cubicBezTo>
                  <a:pt x="2585" y="16533"/>
                  <a:pt x="2826" y="17310"/>
                  <a:pt x="3054" y="17709"/>
                </a:cubicBezTo>
                <a:cubicBezTo>
                  <a:pt x="3216" y="17992"/>
                  <a:pt x="3467" y="17917"/>
                  <a:pt x="3495" y="17579"/>
                </a:cubicBezTo>
                <a:cubicBezTo>
                  <a:pt x="3507" y="17427"/>
                  <a:pt x="3402" y="17020"/>
                  <a:pt x="3249" y="16622"/>
                </a:cubicBezTo>
                <a:cubicBezTo>
                  <a:pt x="3029" y="16049"/>
                  <a:pt x="2950" y="15932"/>
                  <a:pt x="2805" y="15962"/>
                </a:cubicBezTo>
                <a:close/>
                <a:moveTo>
                  <a:pt x="4071" y="18444"/>
                </a:moveTo>
                <a:cubicBezTo>
                  <a:pt x="3965" y="18457"/>
                  <a:pt x="3926" y="18595"/>
                  <a:pt x="3944" y="18861"/>
                </a:cubicBezTo>
                <a:cubicBezTo>
                  <a:pt x="3961" y="19124"/>
                  <a:pt x="4046" y="19277"/>
                  <a:pt x="4319" y="19537"/>
                </a:cubicBezTo>
                <a:cubicBezTo>
                  <a:pt x="4512" y="19722"/>
                  <a:pt x="4757" y="19871"/>
                  <a:pt x="4863" y="19873"/>
                </a:cubicBezTo>
                <a:cubicBezTo>
                  <a:pt x="5028" y="19875"/>
                  <a:pt x="5057" y="19826"/>
                  <a:pt x="5057" y="19537"/>
                </a:cubicBezTo>
                <a:cubicBezTo>
                  <a:pt x="5056" y="19247"/>
                  <a:pt x="4991" y="19141"/>
                  <a:pt x="4606" y="18782"/>
                </a:cubicBezTo>
                <a:cubicBezTo>
                  <a:pt x="4351" y="18546"/>
                  <a:pt x="4177" y="18431"/>
                  <a:pt x="4071" y="18444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159" name="Shape 94" descr="Shape 94"/>
          <p:cNvPicPr>
            <a:picLocks noChangeAspect="1"/>
          </p:cNvPicPr>
          <p:nvPr/>
        </p:nvPicPr>
        <p:blipFill>
          <a:blip r:embed="rId4">
            <a:extLst/>
          </a:blip>
          <a:srcRect l="0" t="0" r="1" b="45012"/>
          <a:stretch>
            <a:fillRect/>
          </a:stretch>
        </p:blipFill>
        <p:spPr>
          <a:xfrm>
            <a:off x="1126702" y="3761960"/>
            <a:ext cx="5895579" cy="12787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11484"/>
                </a:lnTo>
                <a:cubicBezTo>
                  <a:pt x="0" y="17330"/>
                  <a:pt x="5" y="20105"/>
                  <a:pt x="25" y="21600"/>
                </a:cubicBezTo>
                <a:lnTo>
                  <a:pt x="21583" y="21600"/>
                </a:lnTo>
                <a:cubicBezTo>
                  <a:pt x="21600" y="20100"/>
                  <a:pt x="21600" y="17258"/>
                  <a:pt x="21600" y="11484"/>
                </a:cubicBezTo>
                <a:lnTo>
                  <a:pt x="21600" y="0"/>
                </a:lnTo>
                <a:lnTo>
                  <a:pt x="10801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160" name="Shape 95" descr="Shape 95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98951" y="855777"/>
            <a:ext cx="6006898" cy="10887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65023" tIns="65023" rIns="65023" bIns="65023" numCol="1" spcCol="38100" rtlCol="0" anchor="ctr" upright="0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t" upright="0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50800" dist="254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65023" tIns="65023" rIns="65023" bIns="65023" numCol="1" spcCol="38100" rtlCol="0" anchor="ctr" upright="0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254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65023" tIns="65023" rIns="65023" bIns="65023" numCol="1" spcCol="38100" rtlCol="0" anchor="t" upright="0">
        <a:spAutoFit/>
      </a:bodyPr>
      <a:lstStyle>
        <a:defPPr marL="0" marR="0" indent="0" algn="l" defTabSz="17339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